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Bevan"/>
      <p:regular r:id="rId19"/>
      <p:italic r:id="rId20"/>
    </p:embeddedFont>
    <p:embeddedFont>
      <p:font typeface="Int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van-italic.fntdata"/><Relationship Id="rId11" Type="http://schemas.openxmlformats.org/officeDocument/2006/relationships/slide" Target="slides/slide6.xml"/><Relationship Id="rId22" Type="http://schemas.openxmlformats.org/officeDocument/2006/relationships/font" Target="fonts/Inter-bold.fntdata"/><Relationship Id="rId10" Type="http://schemas.openxmlformats.org/officeDocument/2006/relationships/slide" Target="slides/slide5.xml"/><Relationship Id="rId21" Type="http://schemas.openxmlformats.org/officeDocument/2006/relationships/font" Target="fonts/Inter-regular.fntdata"/><Relationship Id="rId13" Type="http://schemas.openxmlformats.org/officeDocument/2006/relationships/slide" Target="slides/slide8.xml"/><Relationship Id="rId24" Type="http://schemas.openxmlformats.org/officeDocument/2006/relationships/font" Target="fonts/Inter-boldItalic.fntdata"/><Relationship Id="rId12" Type="http://schemas.openxmlformats.org/officeDocument/2006/relationships/slide" Target="slides/slide7.xml"/><Relationship Id="rId23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evan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ed31d2d2e0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ed31d2d2e0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8ed31d3dbf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8ed31d3dbf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68ed31d3dc1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68ed31d3dc1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8ed31d40032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8ed31d40032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68ed31d4004b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68ed31d4004b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ed31d2ee21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ed31d2ee21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8ed31d2ee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8ed31d2ee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68ed31d33844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68ed31d33844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8ed31d34de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8ed31d34de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68ed31d3937d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68ed31d3937d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8ed31d3aa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8ed31d3aa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68ed31d3aab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68ed31d3aab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8ed31d3c1dd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8ed31d3c1dd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" y="25146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Question Tags 5: Negative Words and Meanings</a:t>
            </a:r>
            <a:endParaRPr b="1" sz="325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Mastering Hidden Negatives in English Question Tags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Hidden Negatives Quiz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Answer 1:</a:t>
            </a:r>
            <a:endParaRPr b="1"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 tag should be positive; 'hardly' implies a negative meaning, so 'He hardly ever smiles, does he?' is correct.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Answer 2:</a:t>
            </a:r>
            <a:endParaRPr b="1"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 correct tag is 'did they?' because 'few' indicates a negative quantity, requiring a positive tag.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Answer 3:</a:t>
            </a:r>
            <a:endParaRPr b="1"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'She has a little money, doesn't she?' is correct because 'a little' signifies a small, positive amount, thus needing a negative tag.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Summary: Mastering Hidden Negatives</a:t>
            </a:r>
            <a:endParaRPr b="1" sz="325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Key Takeaways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Words like </a:t>
            </a: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never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hardly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few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little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carry negative meaning, even without 'not'.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After these, use a </a:t>
            </a: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positive question tag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Adding 'a' (a few, a little) flips the meaning to positive, so the tag becomes negative.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Mastering these shifts is a sign of advanced fluency.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Challenge yourself: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Spot hidden negatives in real conversations and use the correct tag!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Common Mistakes Review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1085850" y="1085850"/>
            <a:ext cx="65838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 Double negatives: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Don't add 'not' in the tag after hidden negative words (e.g., </a:t>
            </a:r>
            <a:r>
              <a:rPr i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never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i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hardly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 Mixing up 'few' and 'a few':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'Few' is negative; 'a few' is positive, so check your tag!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 Ignoring hidden negatives: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Even when you don't see 'not', words like 'little' still need a positive tag.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Correct: "He seldom visits, does he?" NOT "He seldom visits, doesn't he?"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660" y="171450"/>
            <a:ext cx="34861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217170" y="320040"/>
            <a:ext cx="889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​✨​ ¿Aún no eres estudiante de 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Inglés con Joe</a:t>
            </a: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? ¡Esta es tu oportunidad! ​✨​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En solo unos minutos puedes: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 ​🎓​ Descubrir tu nivel real de inglés con nuestro</a:t>
            </a:r>
            <a:r>
              <a:rPr b="1"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examen de ubicación GRATI</a:t>
            </a: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 ​📄​ Recibir un certificado que demuestra tu nivel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 ​🎁​ Reclamar una semana </a:t>
            </a:r>
            <a:r>
              <a:rPr b="1"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de clases en línea GRA</a:t>
            </a: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TIS adaptadas a ti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 ​✅​ ¡Completa el examen y toca el botón de WhatsApp que aparece con tus                      resultados para obten</a:t>
            </a:r>
            <a:r>
              <a:rPr b="1"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er tu semana grat</a:t>
            </a:r>
            <a:r>
              <a:rPr lang="en-GB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is!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1051560" y="4446270"/>
            <a:ext cx="644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inglesconjoe.com     WhatsApp: 81 81 13 53 67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Key Vocabulary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7150" y="188595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At no time; not ever. Example: She never eats meat.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366010" y="193167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Almost not; barely. Example: He hardly speaks in class.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423410" y="1943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Not often; rarely. Example: We seldom travel in winter.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549390" y="197739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Not many (countable); almost none. Example: Few people attended.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88620" y="1828800"/>
            <a:ext cx="1223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5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NEVER</a:t>
            </a:r>
            <a:endParaRPr b="1" sz="25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628900" y="1851660"/>
            <a:ext cx="14859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5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HARDLY</a:t>
            </a:r>
            <a:endParaRPr b="1" sz="25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663440" y="1851660"/>
            <a:ext cx="14859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5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SELDOM</a:t>
            </a:r>
            <a:endParaRPr b="1" sz="25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7018020" y="1817370"/>
            <a:ext cx="9945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5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FEW</a:t>
            </a:r>
            <a:endParaRPr b="1" sz="25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More Key Vocabulary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few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Some (countable); a small number, but more than none. Example: A few students stayed.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211830" y="2400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little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Not much (uncountable); almost none. Example: There is little hope.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little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Some (uncountable); a small amount. Example: I need a little sugar.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670" y="628650"/>
            <a:ext cx="3166110" cy="39890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Negative Words Without 'Not'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Hidden Negatives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Words like </a:t>
            </a:r>
            <a:r>
              <a:rPr i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never, hardly, seldom, rarely, scarcely, barely, few,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i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little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imply negativity. Though seemingly neutral, their presence requires a positive question tag, even without an explicit "not."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389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389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389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Negative Polarity Words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 sz="16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Never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Means 'not ever.' Tag must be positive. Example: He never calls, does he?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 sz="16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Hardly/Seldom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Mean 'almost not' or 'rarely.' Tag must be positive. Example: She hardly eats, does she?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 sz="16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Few/Little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Mean 'not many' or 'not much.' Tag must be positive. Example: Few people came, did they?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Spanish vs. English Tags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08610" y="1714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Spanish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Double negatives common: </a:t>
            </a:r>
            <a:r>
              <a:rPr i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Nunca estudia, ¿verdad?</a:t>
            </a:r>
            <a:endParaRPr i="1"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Tag unchanged.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English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Double negatives incorrect: 'He never studies, doesn't he?' ​❌​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Tag flips: 'He never studies, does he?' ​✔️​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Key Difference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Spanish learners often make mistakes with English tags because of this difference. English tracks the hidden negative meaning closely.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A Few vs. Few: Big Difference!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Tiny Words, Big Meaning Shift</a:t>
            </a:r>
            <a:endParaRPr b="1" sz="215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Few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= Almost none (negative)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few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= Some (positive)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Examples:</a:t>
            </a:r>
            <a:endParaRPr b="1"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Few students passed, did they? (Negative meaning)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1600"/>
              <a:buFont typeface="Inter"/>
              <a:buChar char="●"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few students passed, didn't they? (Positive meaning)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Tip:</a:t>
            </a: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Adding 'a' flips the meaning and the tag polarity.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3714750" y="120015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389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714750" y="305181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389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325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Quick Guide: Tag Polarity</a:t>
            </a:r>
            <a:endParaRPr b="1" sz="325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3714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 sz="16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297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Never/Hardly/Few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Negative meaning, so the tag is positive. Example: She never calls, does she?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3714750" y="305181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 sz="16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297680" y="299466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Few/A Little</a:t>
            </a:r>
            <a:endParaRPr b="1" sz="20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Positive meaning, so the tag is negative. Example: A little sugar helps, doesn't it?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Hidden Negatives Quiz</a:t>
            </a:r>
            <a:endParaRPr sz="290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Question 1:</a:t>
            </a:r>
            <a:endParaRPr b="1"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If a sentence contains the word 'hardly,' should the question tag be positive or negative? For example, 'He hardly ever smiles, does he?' or 'He hardly ever smiles, doesn't he?'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Question 2:</a:t>
            </a:r>
            <a:endParaRPr b="1"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Complete the following sentence with the correct question tag, explaining why: 'Few people attended the meeting, _________?'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Question 3:</a:t>
            </a:r>
            <a:endParaRPr b="1"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Which sentence correctly uses a question tag and why: 'She has a little money, doesn't she?' or 'She has a little money, does she?'</a:t>
            </a:r>
            <a:endParaRPr sz="1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438951"/>
                </a:solidFill>
                <a:latin typeface="Inter"/>
                <a:ea typeface="Inter"/>
                <a:cs typeface="Inter"/>
                <a:sym typeface="Inter"/>
              </a:rPr>
              <a:t>Answers on the next slide...</a:t>
            </a:r>
            <a:endParaRPr sz="1600">
              <a:solidFill>
                <a:srgbClr val="43895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