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katab"/>
      <p:regular r:id="rId18"/>
      <p:bold r:id="rId19"/>
    </p:embeddedFont>
    <p:embeddedFont>
      <p:font typeface="Karl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regular.fntdata"/><Relationship Id="rId11" Type="http://schemas.openxmlformats.org/officeDocument/2006/relationships/slide" Target="slides/slide6.xml"/><Relationship Id="rId22" Type="http://schemas.openxmlformats.org/officeDocument/2006/relationships/font" Target="fonts/Karla-italic.fntdata"/><Relationship Id="rId10" Type="http://schemas.openxmlformats.org/officeDocument/2006/relationships/slide" Target="slides/slide5.xml"/><Relationship Id="rId21" Type="http://schemas.openxmlformats.org/officeDocument/2006/relationships/font" Target="fonts/Karl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Karl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katab-bold.fntdata"/><Relationship Id="rId6" Type="http://schemas.openxmlformats.org/officeDocument/2006/relationships/slide" Target="slides/slide1.xml"/><Relationship Id="rId18" Type="http://schemas.openxmlformats.org/officeDocument/2006/relationships/font" Target="fonts/Akat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deab927a1f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deab927a1f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8deab93b9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8deab93b9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68deab93b9b6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68deab93b9b6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68deab93d252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68deab93d252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8deab92a9bf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8deab92a9bf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8deab92d3fb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8deab92d3fb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8deab933020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8deab933020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8deab9352db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8deab9352db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8deab937ab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8deab937ab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68deab937ae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68deab937ae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8deab937b5d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8deab937b5d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68deab93a584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68deab93a584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17.jpg"/><Relationship Id="rId6" Type="http://schemas.openxmlformats.org/officeDocument/2006/relationships/image" Target="../media/image16.jpg"/><Relationship Id="rId7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25730"/>
            <a:ext cx="4572000" cy="12458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Negative Statements, Positive Tags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Mastering English Question Tag Polarity for Fluency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Positive Tags Practice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 1: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positive tag should always follow a negative statement in English to avoid double negatives.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 2: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correct positive tag is 'are you?', making the sentence 'You aren't from around here, are you?'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 3: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correct positive tag is 'does she?', completing the statement as 'She doesn't speak French, does she?'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574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Summary: Key Takeaways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Remember!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Negative clause → Positive tag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Only one negative between clause and tag in English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Avoid double negatives, even if it feels natural in Spanish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Using the right polarity is a powerful marker of fluency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Practice makes perfect—keep listening and using real English!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310" y="160020"/>
            <a:ext cx="4766310" cy="48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7850" y="262890"/>
            <a:ext cx="305181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0" y="971550"/>
            <a:ext cx="4572000" cy="30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94860" y="1005840"/>
            <a:ext cx="42864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Learning Objectives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By the end of this lesson, you will: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Understand how negative statements use positive tags in English.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Avoid common double negative errors influenced by Spanish.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Identify the correct auxiliary and subject for tags.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Apply the rule to real-life conversations and writing.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Key Vocabulary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Polarity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Positive/negative statements: Grammar shows if something is denied or affirmed.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Clause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group of words with a subject and a verb. It can be a full sentence or part of one.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Auxiliary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helping verb (like do, have, be, can) used to form questions and negatives.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Tag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short question at the end of a statement to check or confirm information.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980" y="68580"/>
            <a:ext cx="3188970" cy="501777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The Standard Rule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Negative Statement → Positive Tag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When the main clause is negative, the question tag must be positive.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isn't ready,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is she?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This is a key marker of fluent English. Using a negative tag after a negative statement is a classic learner error.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Why Does Polarity Flip?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tag acts like a confirmation check.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the main clause is negative, the tag flips to positive to seek agreement.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 didn't come,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did he?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double negative in English sounds illogical and confusing.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English vs. Spanish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25730" y="800100"/>
            <a:ext cx="42864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Spanish Allows Double Negatives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 Spanish, both the clause and the tag can be negative: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 vino, ¿no?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English Requires One Negative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 English, only ONE negative is allowed between the clause and the tag. Double negatives are not standard and sound confusing to native speakers.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720590" y="822960"/>
            <a:ext cx="4000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Now, let’s compare with Spanish. In Spanish, you can use a double negative, like “Él no vino, ¿no?” That feels natural in Spanish. But in English, only one negative is allowed.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So remember: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​❌​ She didn’t eat, didn’t she?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​✅​ She didn’t eat, did she?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514350" y="1177290"/>
            <a:ext cx="925800" cy="9144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2754630" y="1062990"/>
            <a:ext cx="903000" cy="8343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5097780" y="1794510"/>
            <a:ext cx="960000" cy="9258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7372350" y="1062990"/>
            <a:ext cx="822900" cy="7545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Step-by-Step: Making a Tag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94360" y="1143000"/>
            <a:ext cx="788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25730" y="230886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Find Auxiliary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Identify the auxiliary verb in the main clause (like don't, can't, haven't).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040380" y="12915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491740" y="197739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Check Polarity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the clause is negative, the tag must be positive.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360670" y="2057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68630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Repeat Subject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 the same subject in the tag as in the main clause.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7589520" y="12687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-GB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880860" y="192024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Form the Tag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Combine auxiliary and subject to create the positive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40" y="788670"/>
            <a:ext cx="4857750" cy="307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Examples in Action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62890" y="765810"/>
            <a:ext cx="41604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Correct Tag Polarity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aren't coming tonight,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are they?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 didn't finish his homework,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did he?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haven't met before,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have we?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can't drive,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can she?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won't forget, </a:t>
            </a:r>
            <a:r>
              <a:rPr i="1"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will you?</a:t>
            </a:r>
            <a:endParaRPr i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Notice how each negative clause is followed by a positive tag.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Positive Tags Practice</a:t>
            </a:r>
            <a:endParaRPr sz="290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Question 1: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kind of tag (positive or negative) should follow a negative statement in English?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Question 2: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sentence 'You aren't from around here, aren't you?' contains a common error. What is the correct positive tag for this statement?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Question 3:</a:t>
            </a:r>
            <a:endParaRPr b="1"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Complete the following statement with the correct positive tag: 'She doesn't speak French, ____?'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