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Akatab"/>
      <p:regular r:id="rId17"/>
      <p:bold r:id="rId18"/>
    </p:embeddedFont>
    <p:embeddedFont>
      <p:font typeface="Karla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Karla-bold.fntdata"/><Relationship Id="rId11" Type="http://schemas.openxmlformats.org/officeDocument/2006/relationships/slide" Target="slides/slide6.xml"/><Relationship Id="rId22" Type="http://schemas.openxmlformats.org/officeDocument/2006/relationships/font" Target="fonts/Karla-boldItalic.fntdata"/><Relationship Id="rId10" Type="http://schemas.openxmlformats.org/officeDocument/2006/relationships/slide" Target="slides/slide5.xml"/><Relationship Id="rId21" Type="http://schemas.openxmlformats.org/officeDocument/2006/relationships/font" Target="fonts/Karla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katab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Karla-regular.fntdata"/><Relationship Id="rId6" Type="http://schemas.openxmlformats.org/officeDocument/2006/relationships/slide" Target="slides/slide1.xml"/><Relationship Id="rId18" Type="http://schemas.openxmlformats.org/officeDocument/2006/relationships/font" Target="fonts/Akatab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8841b1e97c3b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8841b1e97c3b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68841b20859ff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68841b20859ff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68841b20a939e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68841b20a939e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68841b1ec2fbc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68841b1ec2fbc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68841b1eeeeff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68841b1eeeeff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68841b1f74ff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68841b1f74ff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68841b1fa14cc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68841b1fa14cc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68841b1ff14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68841b1ff1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68841b20223e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68841b20223e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68841b2042c4f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68841b2042c4f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68841b20643bc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68841b20643bc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1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hyperlink" Target="https://www.youtube.com/watch?v=xBdDM_Ii8sU" TargetMode="External"/><Relationship Id="rId5" Type="http://schemas.openxmlformats.org/officeDocument/2006/relationships/image" Target="../media/image17.jpg"/><Relationship Id="rId6" Type="http://schemas.openxmlformats.org/officeDocument/2006/relationships/hyperlink" Target="https://www.youtube.com/watch?v=xBdDM_Ii8s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7.jpg"/><Relationship Id="rId5" Type="http://schemas.openxmlformats.org/officeDocument/2006/relationships/image" Target="../media/image14.jpg"/><Relationship Id="rId6" Type="http://schemas.openxmlformats.org/officeDocument/2006/relationships/image" Target="../media/image6.jpg"/><Relationship Id="rId7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371600"/>
            <a:ext cx="38292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325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English for Social and Community Interactions</a:t>
            </a:r>
            <a:endParaRPr b="1" sz="325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Building Everyday Skills for Community Connections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785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 txBox="1"/>
          <p:nvPr/>
        </p:nvSpPr>
        <p:spPr>
          <a:xfrm>
            <a:off x="285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325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Summary: Building Community in English</a:t>
            </a:r>
            <a:endParaRPr b="1" sz="325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You learned how to: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Use greetings, introductions, and polite phrases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Read about family, routines, and traditions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Understand shopping and fiesta texts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Express opinions and make requests in writing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These skills help you connect with your community and understand real-life texts in English.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34440" y="640080"/>
            <a:ext cx="6400800" cy="36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3">
            <a:hlinkClick r:id="rId6"/>
          </p:cNvPr>
          <p:cNvSpPr/>
          <p:nvPr/>
        </p:nvSpPr>
        <p:spPr>
          <a:xfrm>
            <a:off x="3894773" y="1900238"/>
            <a:ext cx="1080000" cy="1080000"/>
          </a:xfrm>
          <a:prstGeom prst="ellipse">
            <a:avLst/>
          </a:prstGeom>
          <a:solidFill>
            <a:srgbClr val="FF0000">
              <a:alpha val="80000"/>
            </a:srgbClr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2">
                <a:solidFill>
                  <a:srgbClr val="FFFFFF"/>
                </a:solidFill>
              </a:rPr>
              <a:t>▶</a:t>
            </a:r>
            <a:endParaRPr b="1" sz="3402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3714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325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Learning Goals</a:t>
            </a:r>
            <a:endParaRPr b="1" sz="325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  <a:p>
            <a:pPr indent="-330200" lvl="0" marL="45720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Understand and use common greetings, introductions, and polite phrases in written English.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Read and interpret texts about family, daily routines, and Mexican traditions.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Comprehend written texts for community scenarios, such as shopping or event invitations.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Recognize and express opinions and preferences in culturally relevant situations.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Strengthen reading skills for real-life social and community interactions.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600200"/>
            <a:ext cx="196596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0310" y="914400"/>
            <a:ext cx="196596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6300" y="1600200"/>
            <a:ext cx="196596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0860" y="914400"/>
            <a:ext cx="196596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Key Vocabulary</a:t>
            </a:r>
            <a:endParaRPr sz="290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285750" y="30861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Community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 group of people living in the same place or sharing common interests.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2480310" y="24003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Routine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The usual way of doing things every day, like habits or daily activities.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4686300" y="30861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Introduction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Introduce yourself with your name and a brief personal detail when meeting.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6880860" y="24003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Greeting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 polite word or action when you meet someone, like 'Hello' or 'Good morning.'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Greetings and Introductions</a:t>
            </a:r>
            <a:endParaRPr sz="290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Making Connections</a:t>
            </a:r>
            <a:endParaRPr b="1"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In Mexican social settings, greetings are important! Written greetings can be formal or informal: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b="1"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Formal: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'Good morning, how are you?'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b="1"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Informal: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'Hi!'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Example</a:t>
            </a:r>
            <a:endParaRPr b="1"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'Hello, my name is Ana. Nice to meet you.'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Cultural Tip</a:t>
            </a:r>
            <a:endParaRPr b="1"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 polite greeting shows respect and friendliness.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417195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6300" y="800100"/>
            <a:ext cx="4171950" cy="22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Family and Daily Life</a:t>
            </a:r>
            <a:endParaRPr sz="290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285750" y="314325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Family is central in Mexican culture. Written texts often mention mothers, siblings, and cousins.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Example: 'My brother goes to work every day.'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4686300" y="314325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Daily routines use the present simple: 'I eat breakfast. I go to school.'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Possessive adjectives show who something belongs to: 'This is my house.'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Shopping at the Mercado</a:t>
            </a:r>
            <a:endParaRPr sz="290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Mercado Language</a:t>
            </a:r>
            <a:endParaRPr b="1"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Shopping at a local market uses special phrases: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'How much is this?'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'Do you sell avocados?'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Numbers and food words are common: 'The price is 20 pesos.'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Cultural Note</a:t>
            </a:r>
            <a:endParaRPr b="1"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Mercados are lively places for buying, selling, and bargaining in Mexican communities.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Traditions and Fiestas</a:t>
            </a:r>
            <a:endParaRPr sz="290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Celebrating Together</a:t>
            </a:r>
            <a:endParaRPr b="1"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Written texts may describe holidays like Día de los Muertos or Independence Day.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Example: 'Last year, I went to a parade. The fiesta was very fun.'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Past simple verbs (went, was, made) help tell about events from before.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Invitations and Plans</a:t>
            </a:r>
            <a:endParaRPr sz="290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Making Plans in Writing</a:t>
            </a:r>
            <a:endParaRPr b="1"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Invitations often use polite phrases: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'Would you like to come?'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'We can meet at 5 p.m.'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Future plans use 'going to': 'I am going to the party tomorrow.'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Formal and casual tones are both used in Mexican invitations.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1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Expressing Opinions and Requests</a:t>
            </a:r>
            <a:endParaRPr sz="290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18" name="Google Shape;118;p21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Sharing Your Thoughts</a:t>
            </a:r>
            <a:endParaRPr b="1"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Phrases like 'I think...' or 'In my opinion...' show opinions in writing.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To ask for help or apologize: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'Can you help me?'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'I'm sorry for being late.'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Being polite is important in Mexican written communication.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