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Livvic"/>
      <p:regular r:id="rId18"/>
      <p:bold r:id="rId19"/>
      <p:italic r:id="rId20"/>
      <p:boldItalic r:id="rId21"/>
    </p:embeddedFont>
    <p:embeddedFont>
      <p:font typeface="Karl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vvic-italic.fntdata"/><Relationship Id="rId22" Type="http://schemas.openxmlformats.org/officeDocument/2006/relationships/font" Target="fonts/Karla-regular.fntdata"/><Relationship Id="rId21" Type="http://schemas.openxmlformats.org/officeDocument/2006/relationships/font" Target="fonts/Livvic-boldItalic.fntdata"/><Relationship Id="rId24" Type="http://schemas.openxmlformats.org/officeDocument/2006/relationships/font" Target="fonts/Karla-italic.fntdata"/><Relationship Id="rId23" Type="http://schemas.openxmlformats.org/officeDocument/2006/relationships/font" Target="fonts/Karl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Karl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ivvic-bold.fntdata"/><Relationship Id="rId18" Type="http://schemas.openxmlformats.org/officeDocument/2006/relationships/font" Target="fonts/Livv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85da2152571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85da2152571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685da21527eb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685da21527eb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685da21528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685da21528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685da2152861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685da2152861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85da21525b1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85da21525b1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85da215260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85da215260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85da21526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85da21526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685da21526b6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685da21526b6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685da21526e7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685da21526e7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685da21527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685da21527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685da2152763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685da2152763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685da21527ad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685da21527ad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370" y="285750"/>
            <a:ext cx="3429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5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There is_____. Is there____? </a:t>
            </a:r>
            <a:endParaRPr b="1" sz="325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5877"/>
            <a:ext cx="8332468" cy="430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809750"/>
            <a:ext cx="2834640" cy="1889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Discuss! ​🤷​‍​♀​️ ​💁​‍​♂​️ ​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Neighborhood Exploration</a:t>
            </a:r>
            <a:endParaRPr b="1" sz="20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Think about your neighborhood. What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 there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? What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isn't there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? Ask your classmates questions using 'Is there...?' and answer.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5877"/>
            <a:ext cx="8332468" cy="430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Discuss! ​🤷​‍​♀​️ ​💁​‍​♂​️ ​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You might have said...</a:t>
            </a:r>
            <a:endParaRPr b="1" sz="16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There is a park near my house.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There isn't a grocery store close by.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 there a coffee shop in your neighborhood? Yes, there is.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380502"/>
            <a:ext cx="3829051" cy="255394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Summary: Using 'There is' and 'Is there?'</a:t>
            </a:r>
            <a:endParaRPr b="1" sz="290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Key Takeaways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Use 'There is/are' to state that something exists.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Use 'Is there/Are there' to ask if something exists.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Remember to match singular/plural nouns.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These structures are useful in daily conversations, at work, and while traveling.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Practice these phrases to feel more confident in English!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3640" y="891540"/>
            <a:ext cx="2594610" cy="259461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What Does 'There is' Mean?</a:t>
            </a:r>
            <a:endParaRPr b="1" sz="290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Understanding 'There is'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'There is'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is used to state that something exists or is present in a place.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 helps describe what you see or notice around you.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There is a book on the table.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Use 'There are' for plural nouns: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There are three chairs in the room.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How to Form Questions: 'Is there...?'</a:t>
            </a:r>
            <a:endParaRPr b="1" sz="290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85750" y="800100"/>
            <a:ext cx="4114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Structure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Start with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 there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for singular nouns.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For plural, use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Are there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Add the object and location.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 there a restroom nearby?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Are there any apples in the fridge?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743450" y="800100"/>
            <a:ext cx="4114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When to Use It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To ask if something exists or is available.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Useful in daily life: restaurants, stores, travel, and more.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 there a bus stop on this street?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Are there any messages for me?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896" y="1440180"/>
            <a:ext cx="2563178" cy="341757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Comparing: 'There is' vs. 'Is there?'</a:t>
            </a:r>
            <a:endParaRPr b="1" sz="290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85750" y="800100"/>
            <a:ext cx="2663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Statement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There is a cat outside.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234690" y="800100"/>
            <a:ext cx="2663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Question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 there a cat outside?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6183630" y="800100"/>
            <a:ext cx="2663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Plural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Are there any cats outside?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368101"/>
            <a:ext cx="3829050" cy="257874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Real-Life Situations</a:t>
            </a:r>
            <a:endParaRPr b="1" sz="290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Everyday Examples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At a hotel: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Is there Wi-Fi in the room?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At work: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There is a meeting at ​2​ PM.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At a store: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Are there any discounts today?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These phrases help you communicate clearly in new places or situations.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513" y="2628900"/>
            <a:ext cx="334327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0048" y="2628900"/>
            <a:ext cx="3341605" cy="22288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Practice: Making Sentences</a:t>
            </a:r>
            <a:endParaRPr b="1" sz="290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85750" y="800100"/>
            <a:ext cx="4114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There is a coffee shop on Main Street.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743450" y="800100"/>
            <a:ext cx="4114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 there a coffee shop on Main Street?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35" y="914400"/>
            <a:ext cx="8544131" cy="23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Fill in the blanks ​🧩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____ a new student in our class today. ____ any questions?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Word bank ​🏦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There are, Is there, Are there, There i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Answers on the next slide...</a:t>
            </a:r>
            <a:endParaRPr sz="16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35" y="914400"/>
            <a:ext cx="8544131" cy="23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Fill in the blanks ​🧩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There is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a new student in our class today.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Are there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any questions?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Word bank ​🏦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There are, Is there, Are there, There i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567467"/>
            <a:ext cx="3829051" cy="2180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Tips: Common Mistakes to Avoid</a:t>
            </a:r>
            <a:endParaRPr b="1" sz="290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Watch Out For: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Using 'is' with plural nouns (Incorrect: There is many books.)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Forgetting to invert for questions (Incorrect: There is a bank nearby?)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Not matching the verb with the noun (Correct: Are there any problems?)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Tip: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Always check if the noun is singular or plural!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